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81" r:id="rId4"/>
    <p:sldId id="283" r:id="rId5"/>
    <p:sldId id="284" r:id="rId6"/>
    <p:sldId id="296" r:id="rId7"/>
    <p:sldId id="286" r:id="rId8"/>
    <p:sldId id="287" r:id="rId9"/>
    <p:sldId id="288" r:id="rId10"/>
    <p:sldId id="290" r:id="rId11"/>
    <p:sldId id="300" r:id="rId12"/>
    <p:sldId id="297" r:id="rId13"/>
    <p:sldId id="298" r:id="rId14"/>
    <p:sldId id="299" r:id="rId15"/>
    <p:sldId id="294" r:id="rId16"/>
    <p:sldId id="293" r:id="rId17"/>
    <p:sldId id="295" r:id="rId18"/>
    <p:sldId id="28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D1DD"/>
    <a:srgbClr val="CEE0E4"/>
    <a:srgbClr val="948172"/>
    <a:srgbClr val="B6CBC9"/>
    <a:srgbClr val="544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70" autoAdjust="0"/>
    <p:restoredTop sz="94660"/>
  </p:normalViewPr>
  <p:slideViewPr>
    <p:cSldViewPr snapToGrid="0">
      <p:cViewPr>
        <p:scale>
          <a:sx n="75" d="100"/>
          <a:sy n="75" d="100"/>
        </p:scale>
        <p:origin x="-1104" y="-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01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204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53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420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224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84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08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16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636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005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95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551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ata.kma.go.kr/data/grnd/selectAsosList.do?pgmNo=3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81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="" xmlns:a16="http://schemas.microsoft.com/office/drawing/2014/main" id="{A4CA24F3-BCA0-4AC2-920C-17AFFAC30420}"/>
              </a:ext>
            </a:extLst>
          </p:cNvPr>
          <p:cNvGrpSpPr/>
          <p:nvPr/>
        </p:nvGrpSpPr>
        <p:grpSpPr>
          <a:xfrm>
            <a:off x="0" y="545372"/>
            <a:ext cx="12192000" cy="5770092"/>
            <a:chOff x="0" y="545372"/>
            <a:chExt cx="12192000" cy="5770092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8AF7209C-622A-4779-A6A4-9139DB5761CE}"/>
                </a:ext>
              </a:extLst>
            </p:cNvPr>
            <p:cNvSpPr/>
            <p:nvPr/>
          </p:nvSpPr>
          <p:spPr>
            <a:xfrm>
              <a:off x="0" y="545372"/>
              <a:ext cx="12192000" cy="36000"/>
            </a:xfrm>
            <a:prstGeom prst="rect">
              <a:avLst/>
            </a:prstGeom>
            <a:solidFill>
              <a:srgbClr val="544741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874DD0B3-5E5D-4970-9A71-D723C971EF65}"/>
                </a:ext>
              </a:extLst>
            </p:cNvPr>
            <p:cNvSpPr/>
            <p:nvPr/>
          </p:nvSpPr>
          <p:spPr>
            <a:xfrm>
              <a:off x="0" y="136452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="" xmlns:a16="http://schemas.microsoft.com/office/drawing/2014/main" id="{02E2602C-CFF2-473A-B8E3-02746DA19811}"/>
                </a:ext>
              </a:extLst>
            </p:cNvPr>
            <p:cNvSpPr/>
            <p:nvPr/>
          </p:nvSpPr>
          <p:spPr>
            <a:xfrm>
              <a:off x="0" y="627946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9D9E8BB5-077C-471C-B7F1-7B2F4892EBCB}"/>
                </a:ext>
              </a:extLst>
            </p:cNvPr>
            <p:cNvSpPr/>
            <p:nvPr/>
          </p:nvSpPr>
          <p:spPr>
            <a:xfrm>
              <a:off x="0" y="3002840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="" xmlns:a16="http://schemas.microsoft.com/office/drawing/2014/main" id="{8B3227CD-8468-4631-B5C0-B927AC8ED164}"/>
                </a:ext>
              </a:extLst>
            </p:cNvPr>
            <p:cNvSpPr/>
            <p:nvPr/>
          </p:nvSpPr>
          <p:spPr>
            <a:xfrm>
              <a:off x="0" y="3821996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C9AD8160-6E48-42FA-96B3-2A4A99E0C301}"/>
                </a:ext>
              </a:extLst>
            </p:cNvPr>
            <p:cNvSpPr/>
            <p:nvPr/>
          </p:nvSpPr>
          <p:spPr>
            <a:xfrm>
              <a:off x="0" y="4641152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7C094850-0214-4F13-836F-375DC3E9FCCA}"/>
                </a:ext>
              </a:extLst>
            </p:cNvPr>
            <p:cNvSpPr/>
            <p:nvPr/>
          </p:nvSpPr>
          <p:spPr>
            <a:xfrm>
              <a:off x="0" y="546030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17C05AAF-9F26-45EA-9543-6804E5D964EE}"/>
                </a:ext>
              </a:extLst>
            </p:cNvPr>
            <p:cNvSpPr/>
            <p:nvPr/>
          </p:nvSpPr>
          <p:spPr>
            <a:xfrm>
              <a:off x="0" y="218368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336920" y="-15027"/>
            <a:ext cx="5518159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400" b="1" i="1" kern="0" dirty="0" err="1" smtClean="0">
                <a:solidFill>
                  <a:prstClr val="white"/>
                </a:solidFill>
              </a:rPr>
              <a:t>빅데이터</a:t>
            </a:r>
            <a:r>
              <a:rPr lang="ko-KR" altLang="en-US" sz="2400" b="1" i="1" kern="0" dirty="0" smtClean="0">
                <a:solidFill>
                  <a:prstClr val="white"/>
                </a:solidFill>
              </a:rPr>
              <a:t> 처리 및 응용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="" xmlns:a16="http://schemas.microsoft.com/office/drawing/2014/main" id="{88CBB65F-6D52-4E80-948C-64F0D94879B0}"/>
              </a:ext>
            </a:extLst>
          </p:cNvPr>
          <p:cNvGrpSpPr/>
          <p:nvPr/>
        </p:nvGrpSpPr>
        <p:grpSpPr>
          <a:xfrm>
            <a:off x="534492" y="473296"/>
            <a:ext cx="11123015" cy="6054181"/>
            <a:chOff x="534492" y="473296"/>
            <a:chExt cx="11123015" cy="6054181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="" xmlns:a16="http://schemas.microsoft.com/office/drawing/2014/main" id="{13A5CB72-600E-41F2-8E83-8C5507A0EC45}"/>
                </a:ext>
              </a:extLst>
            </p:cNvPr>
            <p:cNvSpPr/>
            <p:nvPr/>
          </p:nvSpPr>
          <p:spPr>
            <a:xfrm>
              <a:off x="656438" y="1011504"/>
              <a:ext cx="10879122" cy="5375122"/>
            </a:xfrm>
            <a:prstGeom prst="roundRect">
              <a:avLst>
                <a:gd name="adj" fmla="val 5458"/>
              </a:avLst>
            </a:prstGeom>
            <a:solidFill>
              <a:schemeClr val="bg1"/>
            </a:solidFill>
            <a:ln w="111125">
              <a:noFill/>
            </a:ln>
            <a:effectLst>
              <a:outerShdw dist="266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>
                  <a:solidFill>
                    <a:schemeClr val="tx1"/>
                  </a:solidFill>
                  <a:latin typeface="새굴림" pitchFamily="18" charset="-127"/>
                  <a:ea typeface="새굴림" pitchFamily="18" charset="-127"/>
                  <a:cs typeface="Arial Unicode MS" pitchFamily="50" charset="-127"/>
                </a:rPr>
                <a:t>자유주제 </a:t>
              </a:r>
              <a:r>
                <a:rPr lang="ko-KR" altLang="en-US" sz="3600" dirty="0" smtClean="0">
                  <a:solidFill>
                    <a:schemeClr val="tx1"/>
                  </a:solidFill>
                  <a:latin typeface="새굴림" pitchFamily="18" charset="-127"/>
                  <a:ea typeface="새굴림" pitchFamily="18" charset="-127"/>
                  <a:cs typeface="Arial Unicode MS" pitchFamily="50" charset="-127"/>
                </a:rPr>
                <a:t>최종 보고서</a:t>
              </a:r>
              <a:endParaRPr lang="en-US" altLang="ko-KR" sz="360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Arial Unicode MS" pitchFamily="50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sz="2500" b="1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2500" b="1" dirty="0" smtClean="0">
                  <a:solidFill>
                    <a:schemeClr val="tx1"/>
                  </a:solidFill>
                  <a:latin typeface="새굴림" pitchFamily="18" charset="-127"/>
                  <a:ea typeface="새굴림" pitchFamily="18" charset="-127"/>
                  <a:cs typeface="Arial Unicode MS" pitchFamily="50" charset="-127"/>
                </a:rPr>
                <a:t>2014741003</a:t>
              </a:r>
              <a:r>
                <a:rPr lang="ko-KR" altLang="en-US" sz="2500" b="1" dirty="0">
                  <a:solidFill>
                    <a:schemeClr val="tx1"/>
                  </a:solidFill>
                  <a:latin typeface="새굴림" pitchFamily="18" charset="-127"/>
                  <a:ea typeface="새굴림" pitchFamily="18" charset="-127"/>
                  <a:cs typeface="Arial Unicode MS" pitchFamily="50" charset="-127"/>
                </a:rPr>
                <a:t> </a:t>
              </a:r>
              <a:r>
                <a:rPr lang="ko-KR" altLang="en-US" sz="2500" b="1" dirty="0" smtClean="0">
                  <a:solidFill>
                    <a:schemeClr val="tx1"/>
                  </a:solidFill>
                  <a:latin typeface="새굴림" pitchFamily="18" charset="-127"/>
                  <a:ea typeface="새굴림" pitchFamily="18" charset="-127"/>
                  <a:cs typeface="Arial Unicode MS" pitchFamily="50" charset="-127"/>
                </a:rPr>
                <a:t>로봇학부 최동규</a:t>
              </a:r>
              <a:endParaRPr lang="ko-KR" altLang="en-US" sz="2500" b="1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Arial Unicode MS" pitchFamily="50" charset="-127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6F6E4EFD-7FD0-4B2C-B76F-2D5938E9F874}"/>
                </a:ext>
              </a:extLst>
            </p:cNvPr>
            <p:cNvSpPr/>
            <p:nvPr/>
          </p:nvSpPr>
          <p:spPr>
            <a:xfrm>
              <a:off x="656696" y="1011504"/>
              <a:ext cx="10879122" cy="5375122"/>
            </a:xfrm>
            <a:prstGeom prst="roundRect">
              <a:avLst>
                <a:gd name="adj" fmla="val 5458"/>
              </a:avLst>
            </a:prstGeom>
            <a:noFill/>
            <a:ln w="206375">
              <a:solidFill>
                <a:schemeClr val="bg1">
                  <a:lumMod val="8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="" xmlns:a16="http://schemas.microsoft.com/office/drawing/2014/main" id="{E38444D9-12BC-4EB4-BF59-D9A63D99723C}"/>
                </a:ext>
              </a:extLst>
            </p:cNvPr>
            <p:cNvSpPr/>
            <p:nvPr/>
          </p:nvSpPr>
          <p:spPr>
            <a:xfrm>
              <a:off x="535007" y="5816542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="" xmlns:a16="http://schemas.microsoft.com/office/drawing/2014/main" id="{F40E075B-B1AE-4B60-A2AB-EC2ACADCE467}"/>
                </a:ext>
              </a:extLst>
            </p:cNvPr>
            <p:cNvSpPr/>
            <p:nvPr/>
          </p:nvSpPr>
          <p:spPr>
            <a:xfrm rot="5400000">
              <a:off x="535006" y="885696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="" xmlns:a16="http://schemas.microsoft.com/office/drawing/2014/main" id="{83120C24-DC71-4658-91F5-63581E85B59F}"/>
                </a:ext>
              </a:extLst>
            </p:cNvPr>
            <p:cNvGrpSpPr/>
            <p:nvPr/>
          </p:nvGrpSpPr>
          <p:grpSpPr>
            <a:xfrm flipH="1">
              <a:off x="10954098" y="893735"/>
              <a:ext cx="703409" cy="5633742"/>
              <a:chOff x="8357245" y="1042941"/>
              <a:chExt cx="603046" cy="4829915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="" xmlns:a16="http://schemas.microsoft.com/office/drawing/2014/main" id="{3AA13228-13E4-4301-A70B-D917073B7FB3}"/>
                  </a:ext>
                </a:extLst>
              </p:cNvPr>
              <p:cNvSpPr/>
              <p:nvPr/>
            </p:nvSpPr>
            <p:spPr>
              <a:xfrm>
                <a:off x="8357686" y="5269810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="" xmlns:a16="http://schemas.microsoft.com/office/drawing/2014/main" id="{07B49430-3D91-4432-AE68-7ED6FE4E12DA}"/>
                  </a:ext>
                </a:extLst>
              </p:cNvPr>
              <p:cNvSpPr/>
              <p:nvPr/>
            </p:nvSpPr>
            <p:spPr>
              <a:xfrm rot="5400000">
                <a:off x="8357685" y="1042501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="" xmlns:a16="http://schemas.microsoft.com/office/drawing/2014/main" id="{169782C1-DB7F-4FDB-9C84-57976138F1FC}"/>
                </a:ext>
              </a:extLst>
            </p:cNvPr>
            <p:cNvGrpSpPr/>
            <p:nvPr/>
          </p:nvGrpSpPr>
          <p:grpSpPr>
            <a:xfrm>
              <a:off x="1650921" y="481341"/>
              <a:ext cx="242943" cy="435946"/>
              <a:chOff x="1711426" y="457789"/>
              <a:chExt cx="242943" cy="435946"/>
            </a:xfrm>
          </p:grpSpPr>
          <p:sp>
            <p:nvSpPr>
              <p:cNvPr id="17" name="사각형: 둥근 위쪽 모서리 16">
                <a:extLst>
                  <a:ext uri="{FF2B5EF4-FFF2-40B4-BE49-F238E27FC236}">
                    <a16:creationId xmlns="" xmlns:a16="http://schemas.microsoft.com/office/drawing/2014/main" id="{25756C2C-C811-4563-A163-F03DF74C9CA7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="" xmlns:a16="http://schemas.microsoft.com/office/drawing/2014/main" id="{BAB8489B-2A95-45DC-BC2A-A2B907C3C04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별: 꼭짓점 4개 42">
                <a:extLst>
                  <a:ext uri="{FF2B5EF4-FFF2-40B4-BE49-F238E27FC236}">
                    <a16:creationId xmlns="" xmlns:a16="http://schemas.microsoft.com/office/drawing/2014/main" id="{EFEE73D6-4957-4B6E-AD52-2F192F1B8257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="" xmlns:a16="http://schemas.microsoft.com/office/drawing/2014/main" id="{85CADC16-46A5-46AC-9A3C-162E7A096D6A}"/>
                </a:ext>
              </a:extLst>
            </p:cNvPr>
            <p:cNvGrpSpPr/>
            <p:nvPr/>
          </p:nvGrpSpPr>
          <p:grpSpPr>
            <a:xfrm>
              <a:off x="10425812" y="473296"/>
              <a:ext cx="242943" cy="435946"/>
              <a:chOff x="1711426" y="457789"/>
              <a:chExt cx="242943" cy="435946"/>
            </a:xfrm>
          </p:grpSpPr>
          <p:sp>
            <p:nvSpPr>
              <p:cNvPr id="46" name="사각형: 둥근 위쪽 모서리 45">
                <a:extLst>
                  <a:ext uri="{FF2B5EF4-FFF2-40B4-BE49-F238E27FC236}">
                    <a16:creationId xmlns="" xmlns:a16="http://schemas.microsoft.com/office/drawing/2014/main" id="{F2E851FD-0149-40C4-B957-C9F69C40345E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F37AAD65-2B99-47D1-9708-38AA2D8A31D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별: 꼭짓점 4개 47">
                <a:extLst>
                  <a:ext uri="{FF2B5EF4-FFF2-40B4-BE49-F238E27FC236}">
                    <a16:creationId xmlns="" xmlns:a16="http://schemas.microsoft.com/office/drawing/2014/main" id="{9A8231E6-8DA8-4AD9-BBF6-0BCE3E4A11A5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01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상관관계 분석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6399676" y="1810391"/>
            <a:ext cx="5354320" cy="3176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원활한 </a:t>
            </a:r>
            <a:r>
              <a:rPr lang="en-US" altLang="ko-KR" sz="1400" dirty="0" smtClean="0"/>
              <a:t>X</a:t>
            </a:r>
            <a:r>
              <a:rPr lang="ko-KR" altLang="en-US" sz="1400" dirty="0" smtClean="0"/>
              <a:t>축 라벨 표시를 위해  </a:t>
            </a:r>
            <a:r>
              <a:rPr lang="en-US" altLang="ko-KR" sz="1400" dirty="0" smtClean="0"/>
              <a:t>10</a:t>
            </a:r>
            <a:r>
              <a:rPr lang="ko-KR" altLang="en-US" sz="1400" dirty="0" smtClean="0"/>
              <a:t>개 단위로 표시하였고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평균온도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추세선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검색 비율 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오늘의 날짜를 표시하였습니다</a:t>
            </a:r>
            <a:r>
              <a:rPr lang="en-US" altLang="ko-KR" sz="1400" dirty="0" smtClean="0"/>
              <a:t>.</a:t>
            </a:r>
          </a:p>
          <a:p>
            <a:pPr algn="ctr"/>
            <a:r>
              <a:rPr lang="ko-KR" altLang="en-US" sz="1400" dirty="0" err="1" smtClean="0"/>
              <a:t>추세선은</a:t>
            </a:r>
            <a:r>
              <a:rPr lang="ko-KR" altLang="en-US" sz="1400" dirty="0" smtClean="0"/>
              <a:t> </a:t>
            </a:r>
            <a:r>
              <a:rPr lang="ko-KR" altLang="en-US" sz="1400" dirty="0" smtClean="0">
                <a:solidFill>
                  <a:schemeClr val="tx1"/>
                </a:solidFill>
              </a:rPr>
              <a:t>검색 비율 그래프의 </a:t>
            </a:r>
            <a:r>
              <a:rPr lang="ko-KR" altLang="en-US" sz="1400" dirty="0" smtClean="0"/>
              <a:t>극댓값</a:t>
            </a:r>
            <a:r>
              <a:rPr lang="en-US" altLang="ko-KR" sz="1400" dirty="0" smtClean="0"/>
              <a:t>(local maximum)</a:t>
            </a:r>
            <a:r>
              <a:rPr lang="ko-KR" altLang="en-US" sz="1400" dirty="0" smtClean="0"/>
              <a:t>을 구해서 선을 잇는 방식으로 하였습니다</a:t>
            </a:r>
            <a:r>
              <a:rPr lang="en-US" altLang="ko-KR" sz="1400" dirty="0" smtClean="0"/>
              <a:t>.</a:t>
            </a:r>
          </a:p>
          <a:p>
            <a:pPr algn="ctr"/>
            <a:r>
              <a:rPr lang="ko-KR" altLang="en-US" sz="1400" dirty="0" err="1" smtClean="0">
                <a:solidFill>
                  <a:schemeClr val="accent6">
                    <a:lumMod val="50000"/>
                  </a:schemeClr>
                </a:solidFill>
              </a:rPr>
              <a:t>녹색선</a:t>
            </a:r>
            <a:r>
              <a:rPr lang="ko-KR" altLang="en-US" sz="1400" dirty="0" err="1" smtClean="0"/>
              <a:t>은</a:t>
            </a:r>
            <a:r>
              <a:rPr lang="ko-KR" altLang="en-US" sz="1400" dirty="0" smtClean="0"/>
              <a:t> 평균 온도입니다</a:t>
            </a:r>
            <a:r>
              <a:rPr lang="en-US" altLang="ko-KR" sz="1400" dirty="0" smtClean="0"/>
              <a:t>.</a:t>
            </a:r>
          </a:p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세로선은 </a:t>
            </a:r>
            <a:r>
              <a:rPr lang="ko-KR" altLang="en-US" sz="1400" dirty="0" smtClean="0"/>
              <a:t>오늘의 날짜입니다</a:t>
            </a:r>
            <a:r>
              <a:rPr lang="en-US" altLang="ko-KR" sz="1400" dirty="0" smtClean="0"/>
              <a:t>.</a:t>
            </a:r>
          </a:p>
          <a:p>
            <a:pPr algn="ctr"/>
            <a:endParaRPr lang="en-US" altLang="ko-KR" sz="1400" dirty="0" smtClean="0"/>
          </a:p>
          <a:p>
            <a:pPr algn="ctr"/>
            <a:endParaRPr lang="ko-KR" altLang="en-US" sz="1400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325" y="1237595"/>
            <a:ext cx="4952695" cy="4321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172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상관관계 분석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6399676" y="1810391"/>
            <a:ext cx="5354320" cy="3176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위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니트</a:t>
            </a:r>
            <a:r>
              <a:rPr lang="en-US" altLang="ko-KR" sz="1400" dirty="0" smtClean="0"/>
              <a:t>)</a:t>
            </a:r>
          </a:p>
          <a:p>
            <a:pPr algn="ctr"/>
            <a:r>
              <a:rPr lang="ko-KR" altLang="en-US" sz="1400" dirty="0" smtClean="0"/>
              <a:t>아래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트렌치코트</a:t>
            </a:r>
            <a:r>
              <a:rPr lang="en-US" altLang="ko-KR" sz="1400" dirty="0" smtClean="0"/>
              <a:t>)</a:t>
            </a:r>
          </a:p>
          <a:p>
            <a:pPr algn="ctr"/>
            <a:r>
              <a:rPr lang="ko-KR" altLang="en-US" sz="1400" dirty="0" smtClean="0"/>
              <a:t>명확히 시간변수에 따른 차이가 보여집니다</a:t>
            </a:r>
            <a:r>
              <a:rPr lang="en-US" altLang="ko-KR" sz="1400" dirty="0" smtClean="0"/>
              <a:t>.</a:t>
            </a:r>
            <a:endParaRPr lang="en-US" altLang="ko-KR" sz="1400" dirty="0" smtClean="0"/>
          </a:p>
          <a:p>
            <a:pPr algn="ctr"/>
            <a:endParaRPr lang="ko-KR" altLang="en-US" sz="14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480" y="656651"/>
            <a:ext cx="3350797" cy="2741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937" y="3236881"/>
            <a:ext cx="4349770" cy="3248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102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상관관계 분석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6399676" y="1810391"/>
            <a:ext cx="5354320" cy="3176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</a:rPr>
              <a:t>그날의 온도와 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검색비율관의</a:t>
            </a:r>
            <a:r>
              <a:rPr lang="ko-KR" altLang="en-US" sz="1400" dirty="0" smtClean="0">
                <a:solidFill>
                  <a:schemeClr val="bg1"/>
                </a:solidFill>
              </a:rPr>
              <a:t> 상관관계를 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산점도로</a:t>
            </a:r>
            <a:r>
              <a:rPr lang="ko-KR" altLang="en-US" sz="1400" dirty="0" smtClean="0">
                <a:solidFill>
                  <a:schemeClr val="bg1"/>
                </a:solidFill>
              </a:rPr>
              <a:t> 표시했습니다</a:t>
            </a:r>
            <a:r>
              <a:rPr lang="en-US" altLang="ko-KR" sz="1400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ko-KR" altLang="en-US" sz="1400" dirty="0" err="1" smtClean="0">
                <a:solidFill>
                  <a:schemeClr val="accent6">
                    <a:lumMod val="50000"/>
                  </a:schemeClr>
                </a:solidFill>
              </a:rPr>
              <a:t>녹색선</a:t>
            </a:r>
            <a:r>
              <a:rPr lang="ko-KR" altLang="en-US" sz="1400" dirty="0" err="1" smtClean="0"/>
              <a:t>은</a:t>
            </a:r>
            <a:r>
              <a:rPr lang="ko-KR" altLang="en-US" sz="1400" dirty="0" smtClean="0"/>
              <a:t> 회귀직선입니다</a:t>
            </a:r>
            <a:r>
              <a:rPr lang="en-US" altLang="ko-KR" sz="1400" dirty="0"/>
              <a:t>.</a:t>
            </a:r>
          </a:p>
          <a:p>
            <a:pPr algn="ctr"/>
            <a:r>
              <a:rPr lang="ko-KR" altLang="en-US" sz="1400" dirty="0">
                <a:solidFill>
                  <a:srgbClr val="FF0000"/>
                </a:solidFill>
              </a:rPr>
              <a:t>세로선은 </a:t>
            </a:r>
            <a:r>
              <a:rPr lang="ko-KR" altLang="en-US" sz="1400" dirty="0"/>
              <a:t>오늘의 </a:t>
            </a:r>
            <a:r>
              <a:rPr lang="ko-KR" altLang="en-US" sz="1400" dirty="0" smtClean="0"/>
              <a:t>온</a:t>
            </a:r>
            <a:r>
              <a:rPr lang="ko-KR" altLang="en-US" sz="1400" dirty="0"/>
              <a:t>도</a:t>
            </a:r>
            <a:r>
              <a:rPr lang="ko-KR" altLang="en-US" sz="1400" dirty="0" smtClean="0"/>
              <a:t>입니다</a:t>
            </a:r>
            <a:r>
              <a:rPr lang="en-US" altLang="ko-KR" sz="1400" dirty="0"/>
              <a:t>.</a:t>
            </a:r>
          </a:p>
          <a:p>
            <a:pPr algn="ctr"/>
            <a:endParaRPr lang="en-US" altLang="ko-KR" sz="1400" dirty="0"/>
          </a:p>
          <a:p>
            <a:pPr algn="ctr"/>
            <a:endParaRPr lang="ko-KR" altLang="en-US" sz="14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" y="1672034"/>
            <a:ext cx="5229768" cy="4555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038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상관관계 분석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43" y="1011778"/>
            <a:ext cx="9715147" cy="330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모서리가 둥근 직사각형 39"/>
          <p:cNvSpPr/>
          <p:nvPr/>
        </p:nvSpPr>
        <p:spPr>
          <a:xfrm>
            <a:off x="3097676" y="3218529"/>
            <a:ext cx="5354320" cy="3176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최종적으로 키워드와 오늘의 날짜와 온도를 분석해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추천할지 말지 정합니다</a:t>
            </a:r>
            <a:r>
              <a:rPr lang="en-US" altLang="ko-KR" sz="1400" dirty="0" smtClean="0"/>
              <a:t>. </a:t>
            </a:r>
            <a:r>
              <a:rPr lang="ko-KR" altLang="en-US" sz="1400" dirty="0" smtClean="0">
                <a:solidFill>
                  <a:srgbClr val="92D050"/>
                </a:solidFill>
              </a:rPr>
              <a:t>알고리즘은 검색 비율이 </a:t>
            </a:r>
            <a:r>
              <a:rPr lang="en-US" altLang="ko-KR" sz="1400" dirty="0" smtClean="0">
                <a:solidFill>
                  <a:srgbClr val="92D050"/>
                </a:solidFill>
              </a:rPr>
              <a:t>40%</a:t>
            </a:r>
            <a:r>
              <a:rPr lang="ko-KR" altLang="en-US" sz="1400" dirty="0" smtClean="0">
                <a:solidFill>
                  <a:srgbClr val="92D050"/>
                </a:solidFill>
              </a:rPr>
              <a:t>이상인 </a:t>
            </a:r>
            <a:r>
              <a:rPr lang="ko-KR" altLang="en-US" sz="1400" dirty="0" err="1" smtClean="0">
                <a:solidFill>
                  <a:srgbClr val="92D050"/>
                </a:solidFill>
              </a:rPr>
              <a:t>구간안에</a:t>
            </a:r>
            <a:r>
              <a:rPr lang="ko-KR" altLang="en-US" sz="1400" dirty="0" smtClean="0">
                <a:solidFill>
                  <a:srgbClr val="92D050"/>
                </a:solidFill>
              </a:rPr>
              <a:t> </a:t>
            </a:r>
            <a:r>
              <a:rPr lang="ko-KR" altLang="en-US" sz="1400" dirty="0" err="1" smtClean="0">
                <a:solidFill>
                  <a:srgbClr val="92D050"/>
                </a:solidFill>
              </a:rPr>
              <a:t>속하는지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와</a:t>
            </a:r>
            <a:r>
              <a:rPr lang="ko-KR" altLang="en-US" sz="1400" dirty="0" smtClean="0">
                <a:solidFill>
                  <a:schemeClr val="bg1"/>
                </a:solidFill>
              </a:rPr>
              <a:t> </a:t>
            </a:r>
            <a:r>
              <a:rPr lang="ko-KR" altLang="en-US" sz="1400" dirty="0" smtClean="0"/>
              <a:t>유의미한 상관관계</a:t>
            </a:r>
            <a:r>
              <a:rPr lang="en-US" altLang="ko-KR" sz="1400" dirty="0" smtClean="0">
                <a:solidFill>
                  <a:srgbClr val="92D050"/>
                </a:solidFill>
              </a:rPr>
              <a:t>(abs(0.3))</a:t>
            </a:r>
            <a:r>
              <a:rPr lang="ko-KR" altLang="en-US" sz="1400" dirty="0" smtClean="0"/>
              <a:t>에서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온도가 </a:t>
            </a:r>
            <a:r>
              <a:rPr lang="ko-KR" altLang="en-US" sz="1400" dirty="0" err="1" smtClean="0"/>
              <a:t>중간값</a:t>
            </a:r>
            <a:r>
              <a:rPr lang="en-US" altLang="ko-KR" sz="1400" dirty="0" smtClean="0"/>
              <a:t>(15)</a:t>
            </a:r>
            <a:r>
              <a:rPr lang="ko-KR" altLang="en-US" sz="1400" dirty="0" smtClean="0"/>
              <a:t>을 벗어나는지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두가지</a:t>
            </a:r>
            <a:r>
              <a:rPr lang="ko-KR" altLang="en-US" sz="1400" dirty="0" smtClean="0"/>
              <a:t> 알고리즘으로 판단합니다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2139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상관관계 분석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843" y="1011778"/>
            <a:ext cx="9715147" cy="330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모서리가 둥근 직사각형 39"/>
          <p:cNvSpPr/>
          <p:nvPr/>
        </p:nvSpPr>
        <p:spPr>
          <a:xfrm>
            <a:off x="766212" y="3218528"/>
            <a:ext cx="5354320" cy="3176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최종적으로 키워드와 오늘의 날짜와 온도를 분석해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추천할지 말지 정합니다</a:t>
            </a:r>
            <a:r>
              <a:rPr lang="en-US" altLang="ko-KR" sz="1400" dirty="0" smtClean="0"/>
              <a:t>. </a:t>
            </a:r>
            <a:r>
              <a:rPr lang="ko-KR" altLang="en-US" sz="1400" dirty="0" smtClean="0">
                <a:solidFill>
                  <a:srgbClr val="92D050"/>
                </a:solidFill>
              </a:rPr>
              <a:t>알고리즘은 검색 비율이 </a:t>
            </a:r>
            <a:r>
              <a:rPr lang="en-US" altLang="ko-KR" sz="1400" dirty="0" smtClean="0">
                <a:solidFill>
                  <a:srgbClr val="92D050"/>
                </a:solidFill>
              </a:rPr>
              <a:t>40%</a:t>
            </a:r>
            <a:r>
              <a:rPr lang="ko-KR" altLang="en-US" sz="1400" dirty="0" smtClean="0">
                <a:solidFill>
                  <a:srgbClr val="92D050"/>
                </a:solidFill>
              </a:rPr>
              <a:t>이상인 </a:t>
            </a:r>
            <a:r>
              <a:rPr lang="ko-KR" altLang="en-US" sz="1400" dirty="0" err="1" smtClean="0">
                <a:solidFill>
                  <a:srgbClr val="92D050"/>
                </a:solidFill>
              </a:rPr>
              <a:t>구간안에</a:t>
            </a:r>
            <a:r>
              <a:rPr lang="ko-KR" altLang="en-US" sz="1400" dirty="0" smtClean="0">
                <a:solidFill>
                  <a:srgbClr val="92D050"/>
                </a:solidFill>
              </a:rPr>
              <a:t> </a:t>
            </a:r>
            <a:r>
              <a:rPr lang="ko-KR" altLang="en-US" sz="1400" dirty="0" err="1" smtClean="0">
                <a:solidFill>
                  <a:srgbClr val="92D050"/>
                </a:solidFill>
              </a:rPr>
              <a:t>속하는지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와</a:t>
            </a:r>
            <a:r>
              <a:rPr lang="ko-KR" altLang="en-US" sz="1400" dirty="0" smtClean="0">
                <a:solidFill>
                  <a:schemeClr val="bg1"/>
                </a:solidFill>
              </a:rPr>
              <a:t> </a:t>
            </a:r>
            <a:r>
              <a:rPr lang="ko-KR" altLang="en-US" sz="1400" dirty="0" smtClean="0"/>
              <a:t>유의미한 상관관계</a:t>
            </a:r>
            <a:r>
              <a:rPr lang="en-US" altLang="ko-KR" sz="1400" dirty="0" smtClean="0">
                <a:solidFill>
                  <a:srgbClr val="92D050"/>
                </a:solidFill>
              </a:rPr>
              <a:t>(abs(0.3))</a:t>
            </a:r>
            <a:r>
              <a:rPr lang="ko-KR" altLang="en-US" sz="1400" dirty="0" smtClean="0"/>
              <a:t>에서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온도가 </a:t>
            </a:r>
            <a:r>
              <a:rPr lang="ko-KR" altLang="en-US" sz="1400" dirty="0" err="1" smtClean="0"/>
              <a:t>중간값</a:t>
            </a:r>
            <a:r>
              <a:rPr lang="en-US" altLang="ko-KR" sz="1400" dirty="0" smtClean="0"/>
              <a:t>(15)</a:t>
            </a:r>
            <a:r>
              <a:rPr lang="ko-KR" altLang="en-US" sz="1400" dirty="0" smtClean="0"/>
              <a:t>을 벗어나는지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두가지</a:t>
            </a:r>
            <a:r>
              <a:rPr lang="ko-KR" altLang="en-US" sz="1400" dirty="0" smtClean="0"/>
              <a:t> 알고리즘으로 판단합니다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827" y="3287066"/>
            <a:ext cx="5020911" cy="3039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808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모듈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430779" y="5559405"/>
            <a:ext cx="6896099" cy="719475"/>
          </a:xfrm>
          <a:prstGeom prst="roundRect">
            <a:avLst/>
          </a:prstGeom>
          <a:solidFill>
            <a:schemeClr val="accent1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UI</a:t>
            </a:r>
            <a:r>
              <a:rPr lang="ko-KR" altLang="en-US" sz="1400" dirty="0" smtClean="0"/>
              <a:t>는 </a:t>
            </a:r>
            <a:r>
              <a:rPr lang="en-US" altLang="ko-KR" sz="1400" dirty="0" smtClean="0"/>
              <a:t>Pyqt5</a:t>
            </a:r>
            <a:r>
              <a:rPr lang="ko-KR" altLang="en-US" sz="1400" dirty="0" smtClean="0"/>
              <a:t>으로 </a:t>
            </a:r>
            <a:r>
              <a:rPr lang="ko-KR" altLang="en-US" sz="1400" dirty="0" smtClean="0"/>
              <a:t>제작하였습니다</a:t>
            </a:r>
            <a:r>
              <a:rPr lang="en-US" altLang="ko-KR" sz="1400" dirty="0" smtClean="0"/>
              <a:t>.</a:t>
            </a:r>
            <a:endParaRPr lang="en-US" altLang="ko-KR" sz="1400" dirty="0" smtClean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470" y="1320800"/>
            <a:ext cx="11394930" cy="2753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744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3.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추가 기능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988059" y="2348845"/>
            <a:ext cx="9535686" cy="3462675"/>
          </a:xfrm>
          <a:prstGeom prst="roundRect">
            <a:avLst/>
          </a:prstGeom>
          <a:solidFill>
            <a:schemeClr val="accent1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구현한 기능을 </a:t>
            </a:r>
            <a:r>
              <a:rPr lang="ko-KR" altLang="en-US" sz="1400" dirty="0" smtClean="0"/>
              <a:t>말씀 드리겠습니다</a:t>
            </a:r>
            <a:r>
              <a:rPr lang="en-US" altLang="ko-KR" sz="1400" dirty="0" smtClean="0"/>
              <a:t>.</a:t>
            </a:r>
          </a:p>
          <a:p>
            <a:pPr marL="342900" indent="-342900" algn="ctr">
              <a:buAutoNum type="arabicPeriod"/>
            </a:pPr>
            <a:r>
              <a:rPr lang="en-US" altLang="ko-KR" sz="1400" dirty="0" smtClean="0"/>
              <a:t>UI</a:t>
            </a:r>
            <a:r>
              <a:rPr lang="ko-KR" altLang="en-US" sz="1400" dirty="0" smtClean="0"/>
              <a:t>제작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r>
              <a:rPr lang="ko-KR" altLang="en-US" sz="1400" dirty="0" smtClean="0"/>
              <a:t>웹 데이터 </a:t>
            </a:r>
            <a:r>
              <a:rPr lang="ko-KR" altLang="en-US" sz="1400" dirty="0" err="1" smtClean="0"/>
              <a:t>크롤링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r>
              <a:rPr lang="en-US" altLang="ko-KR" sz="1400" dirty="0" err="1" smtClean="0"/>
              <a:t>Csv</a:t>
            </a:r>
            <a:r>
              <a:rPr lang="ko-KR" altLang="en-US" sz="1400" dirty="0" smtClean="0"/>
              <a:t>파일 읽어오기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r>
              <a:rPr lang="en-US" altLang="ko-KR" sz="1400" dirty="0" err="1" smtClean="0"/>
              <a:t>Matplot</a:t>
            </a:r>
            <a:r>
              <a:rPr lang="ko-KR" altLang="en-US" sz="1400" dirty="0" smtClean="0"/>
              <a:t>을 이용한 시각화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r>
              <a:rPr lang="ko-KR" altLang="en-US" sz="1400" dirty="0" smtClean="0"/>
              <a:t>추천 알고리즘 적용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r>
              <a:rPr lang="ko-KR" altLang="en-US" sz="1400" dirty="0" smtClean="0"/>
              <a:t>상관관계 분석</a:t>
            </a:r>
            <a:endParaRPr lang="en-US" altLang="ko-KR" sz="1400" dirty="0" smtClean="0"/>
          </a:p>
          <a:p>
            <a:pPr marL="342900" indent="-342900" algn="ctr">
              <a:buAutoNum type="arabicPeriod"/>
            </a:pPr>
            <a:endParaRPr lang="en-US" altLang="ko-KR" sz="1400" dirty="0"/>
          </a:p>
          <a:p>
            <a:pPr marL="342900" indent="-342900" algn="ctr">
              <a:buAutoNum type="arabicPeriod"/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6871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4.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시연 영상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2211" y="46866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1" name="모서리가 둥근 직사각형 40"/>
          <p:cNvSpPr/>
          <p:nvPr/>
        </p:nvSpPr>
        <p:spPr>
          <a:xfrm>
            <a:off x="2430779" y="5559405"/>
            <a:ext cx="6896099" cy="719475"/>
          </a:xfrm>
          <a:prstGeom prst="roundRect">
            <a:avLst/>
          </a:prstGeom>
          <a:solidFill>
            <a:schemeClr val="accent1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시연영상입니다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pic>
        <p:nvPicPr>
          <p:cNvPr id="2" name="GOMCAM-20191209_2320210695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5639" y="201676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2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81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="" xmlns:a16="http://schemas.microsoft.com/office/drawing/2014/main" id="{A4CA24F3-BCA0-4AC2-920C-17AFFAC30420}"/>
              </a:ext>
            </a:extLst>
          </p:cNvPr>
          <p:cNvGrpSpPr/>
          <p:nvPr/>
        </p:nvGrpSpPr>
        <p:grpSpPr>
          <a:xfrm>
            <a:off x="0" y="545372"/>
            <a:ext cx="12192000" cy="5770092"/>
            <a:chOff x="0" y="545372"/>
            <a:chExt cx="12192000" cy="5770092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8AF7209C-622A-4779-A6A4-9139DB5761CE}"/>
                </a:ext>
              </a:extLst>
            </p:cNvPr>
            <p:cNvSpPr/>
            <p:nvPr/>
          </p:nvSpPr>
          <p:spPr>
            <a:xfrm>
              <a:off x="0" y="545372"/>
              <a:ext cx="12192000" cy="36000"/>
            </a:xfrm>
            <a:prstGeom prst="rect">
              <a:avLst/>
            </a:prstGeom>
            <a:solidFill>
              <a:srgbClr val="544741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874DD0B3-5E5D-4970-9A71-D723C971EF65}"/>
                </a:ext>
              </a:extLst>
            </p:cNvPr>
            <p:cNvSpPr/>
            <p:nvPr/>
          </p:nvSpPr>
          <p:spPr>
            <a:xfrm>
              <a:off x="0" y="136452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="" xmlns:a16="http://schemas.microsoft.com/office/drawing/2014/main" id="{02E2602C-CFF2-473A-B8E3-02746DA19811}"/>
                </a:ext>
              </a:extLst>
            </p:cNvPr>
            <p:cNvSpPr/>
            <p:nvPr/>
          </p:nvSpPr>
          <p:spPr>
            <a:xfrm>
              <a:off x="0" y="627946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9D9E8BB5-077C-471C-B7F1-7B2F4892EBCB}"/>
                </a:ext>
              </a:extLst>
            </p:cNvPr>
            <p:cNvSpPr/>
            <p:nvPr/>
          </p:nvSpPr>
          <p:spPr>
            <a:xfrm>
              <a:off x="0" y="3002840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="" xmlns:a16="http://schemas.microsoft.com/office/drawing/2014/main" id="{8B3227CD-8468-4631-B5C0-B927AC8ED164}"/>
                </a:ext>
              </a:extLst>
            </p:cNvPr>
            <p:cNvSpPr/>
            <p:nvPr/>
          </p:nvSpPr>
          <p:spPr>
            <a:xfrm>
              <a:off x="0" y="3821996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C9AD8160-6E48-42FA-96B3-2A4A99E0C301}"/>
                </a:ext>
              </a:extLst>
            </p:cNvPr>
            <p:cNvSpPr/>
            <p:nvPr/>
          </p:nvSpPr>
          <p:spPr>
            <a:xfrm>
              <a:off x="0" y="4641152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7C094850-0214-4F13-836F-375DC3E9FCCA}"/>
                </a:ext>
              </a:extLst>
            </p:cNvPr>
            <p:cNvSpPr/>
            <p:nvPr/>
          </p:nvSpPr>
          <p:spPr>
            <a:xfrm>
              <a:off x="0" y="546030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17C05AAF-9F26-45EA-9543-6804E5D964EE}"/>
                </a:ext>
              </a:extLst>
            </p:cNvPr>
            <p:cNvSpPr/>
            <p:nvPr/>
          </p:nvSpPr>
          <p:spPr>
            <a:xfrm>
              <a:off x="0" y="218368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2717159" y="143630"/>
            <a:ext cx="72643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400" b="1" i="1" kern="0" dirty="0" err="1">
                <a:solidFill>
                  <a:prstClr val="white"/>
                </a:solidFill>
              </a:rPr>
              <a:t>빅데이터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 처리 및 </a:t>
            </a:r>
            <a:r>
              <a:rPr lang="ko-KR" altLang="en-US" sz="2400" b="1" i="1" kern="0" dirty="0" smtClean="0">
                <a:solidFill>
                  <a:prstClr val="white"/>
                </a:solidFill>
              </a:rPr>
              <a:t>응용</a:t>
            </a:r>
            <a:r>
              <a:rPr lang="en-US" altLang="ko-KR" sz="2400" b="1" i="1" kern="0" dirty="0" smtClean="0">
                <a:solidFill>
                  <a:prstClr val="white"/>
                </a:solidFill>
              </a:rPr>
              <a:t> – </a:t>
            </a:r>
            <a:r>
              <a:rPr lang="ko-KR" altLang="en-US" sz="2400" b="1" i="1" kern="0" dirty="0" smtClean="0">
                <a:solidFill>
                  <a:prstClr val="white"/>
                </a:solidFill>
              </a:rPr>
              <a:t>최동규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="" xmlns:a16="http://schemas.microsoft.com/office/drawing/2014/main" id="{88CBB65F-6D52-4E80-948C-64F0D94879B0}"/>
              </a:ext>
            </a:extLst>
          </p:cNvPr>
          <p:cNvGrpSpPr/>
          <p:nvPr/>
        </p:nvGrpSpPr>
        <p:grpSpPr>
          <a:xfrm>
            <a:off x="534492" y="473296"/>
            <a:ext cx="11123015" cy="6054181"/>
            <a:chOff x="534492" y="473296"/>
            <a:chExt cx="11123015" cy="6054181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="" xmlns:a16="http://schemas.microsoft.com/office/drawing/2014/main" id="{13A5CB72-600E-41F2-8E83-8C5507A0EC45}"/>
                </a:ext>
              </a:extLst>
            </p:cNvPr>
            <p:cNvSpPr/>
            <p:nvPr/>
          </p:nvSpPr>
          <p:spPr>
            <a:xfrm>
              <a:off x="656696" y="1011503"/>
              <a:ext cx="10879122" cy="5375122"/>
            </a:xfrm>
            <a:prstGeom prst="roundRect">
              <a:avLst>
                <a:gd name="adj" fmla="val 5458"/>
              </a:avLst>
            </a:prstGeom>
            <a:solidFill>
              <a:schemeClr val="bg1"/>
            </a:solidFill>
            <a:ln w="111125">
              <a:noFill/>
            </a:ln>
            <a:effectLst>
              <a:outerShdw dist="266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감사합니다</a:t>
              </a:r>
              <a:endParaRPr lang="ko-KR" altLang="en-US" sz="2500" b="1" dirty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6F6E4EFD-7FD0-4B2C-B76F-2D5938E9F874}"/>
                </a:ext>
              </a:extLst>
            </p:cNvPr>
            <p:cNvSpPr/>
            <p:nvPr/>
          </p:nvSpPr>
          <p:spPr>
            <a:xfrm>
              <a:off x="656696" y="1011504"/>
              <a:ext cx="10879122" cy="5375122"/>
            </a:xfrm>
            <a:prstGeom prst="roundRect">
              <a:avLst>
                <a:gd name="adj" fmla="val 5458"/>
              </a:avLst>
            </a:prstGeom>
            <a:noFill/>
            <a:ln w="206375">
              <a:solidFill>
                <a:schemeClr val="bg1">
                  <a:lumMod val="8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="" xmlns:a16="http://schemas.microsoft.com/office/drawing/2014/main" id="{E38444D9-12BC-4EB4-BF59-D9A63D99723C}"/>
                </a:ext>
              </a:extLst>
            </p:cNvPr>
            <p:cNvSpPr/>
            <p:nvPr/>
          </p:nvSpPr>
          <p:spPr>
            <a:xfrm>
              <a:off x="535007" y="5816542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="" xmlns:a16="http://schemas.microsoft.com/office/drawing/2014/main" id="{F40E075B-B1AE-4B60-A2AB-EC2ACADCE467}"/>
                </a:ext>
              </a:extLst>
            </p:cNvPr>
            <p:cNvSpPr/>
            <p:nvPr/>
          </p:nvSpPr>
          <p:spPr>
            <a:xfrm rot="5400000">
              <a:off x="535006" y="885696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="" xmlns:a16="http://schemas.microsoft.com/office/drawing/2014/main" id="{83120C24-DC71-4658-91F5-63581E85B59F}"/>
                </a:ext>
              </a:extLst>
            </p:cNvPr>
            <p:cNvGrpSpPr/>
            <p:nvPr/>
          </p:nvGrpSpPr>
          <p:grpSpPr>
            <a:xfrm flipH="1">
              <a:off x="10954098" y="893735"/>
              <a:ext cx="703409" cy="5633742"/>
              <a:chOff x="8357245" y="1042941"/>
              <a:chExt cx="603046" cy="4829915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="" xmlns:a16="http://schemas.microsoft.com/office/drawing/2014/main" id="{3AA13228-13E4-4301-A70B-D917073B7FB3}"/>
                  </a:ext>
                </a:extLst>
              </p:cNvPr>
              <p:cNvSpPr/>
              <p:nvPr/>
            </p:nvSpPr>
            <p:spPr>
              <a:xfrm>
                <a:off x="8357686" y="5269810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="" xmlns:a16="http://schemas.microsoft.com/office/drawing/2014/main" id="{07B49430-3D91-4432-AE68-7ED6FE4E12DA}"/>
                  </a:ext>
                </a:extLst>
              </p:cNvPr>
              <p:cNvSpPr/>
              <p:nvPr/>
            </p:nvSpPr>
            <p:spPr>
              <a:xfrm rot="5400000">
                <a:off x="8357685" y="1042501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="" xmlns:a16="http://schemas.microsoft.com/office/drawing/2014/main" id="{169782C1-DB7F-4FDB-9C84-57976138F1FC}"/>
                </a:ext>
              </a:extLst>
            </p:cNvPr>
            <p:cNvGrpSpPr/>
            <p:nvPr/>
          </p:nvGrpSpPr>
          <p:grpSpPr>
            <a:xfrm>
              <a:off x="1650921" y="481341"/>
              <a:ext cx="242943" cy="435946"/>
              <a:chOff x="1711426" y="457789"/>
              <a:chExt cx="242943" cy="435946"/>
            </a:xfrm>
          </p:grpSpPr>
          <p:sp>
            <p:nvSpPr>
              <p:cNvPr id="17" name="사각형: 둥근 위쪽 모서리 16">
                <a:extLst>
                  <a:ext uri="{FF2B5EF4-FFF2-40B4-BE49-F238E27FC236}">
                    <a16:creationId xmlns="" xmlns:a16="http://schemas.microsoft.com/office/drawing/2014/main" id="{25756C2C-C811-4563-A163-F03DF74C9CA7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="" xmlns:a16="http://schemas.microsoft.com/office/drawing/2014/main" id="{BAB8489B-2A95-45DC-BC2A-A2B907C3C04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별: 꼭짓점 4개 42">
                <a:extLst>
                  <a:ext uri="{FF2B5EF4-FFF2-40B4-BE49-F238E27FC236}">
                    <a16:creationId xmlns="" xmlns:a16="http://schemas.microsoft.com/office/drawing/2014/main" id="{EFEE73D6-4957-4B6E-AD52-2F192F1B8257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="" xmlns:a16="http://schemas.microsoft.com/office/drawing/2014/main" id="{85CADC16-46A5-46AC-9A3C-162E7A096D6A}"/>
                </a:ext>
              </a:extLst>
            </p:cNvPr>
            <p:cNvGrpSpPr/>
            <p:nvPr/>
          </p:nvGrpSpPr>
          <p:grpSpPr>
            <a:xfrm>
              <a:off x="10425812" y="473296"/>
              <a:ext cx="242943" cy="435946"/>
              <a:chOff x="1711426" y="457789"/>
              <a:chExt cx="242943" cy="435946"/>
            </a:xfrm>
          </p:grpSpPr>
          <p:sp>
            <p:nvSpPr>
              <p:cNvPr id="46" name="사각형: 둥근 위쪽 모서리 45">
                <a:extLst>
                  <a:ext uri="{FF2B5EF4-FFF2-40B4-BE49-F238E27FC236}">
                    <a16:creationId xmlns="" xmlns:a16="http://schemas.microsoft.com/office/drawing/2014/main" id="{F2E851FD-0149-40C4-B957-C9F69C40345E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F37AAD65-2B99-47D1-9708-38AA2D8A31D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별: 꼭짓점 4개 47">
                <a:extLst>
                  <a:ext uri="{FF2B5EF4-FFF2-40B4-BE49-F238E27FC236}">
                    <a16:creationId xmlns="" xmlns:a16="http://schemas.microsoft.com/office/drawing/2014/main" id="{9A8231E6-8DA8-4AD9-BBF6-0BCE3E4A11A5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806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="" xmlns:a16="http://schemas.microsoft.com/office/drawing/2014/main" id="{A4CA24F3-BCA0-4AC2-920C-17AFFAC30420}"/>
              </a:ext>
            </a:extLst>
          </p:cNvPr>
          <p:cNvGrpSpPr/>
          <p:nvPr/>
        </p:nvGrpSpPr>
        <p:grpSpPr>
          <a:xfrm>
            <a:off x="0" y="545372"/>
            <a:ext cx="12192000" cy="5770092"/>
            <a:chOff x="0" y="545372"/>
            <a:chExt cx="12192000" cy="5770092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8AF7209C-622A-4779-A6A4-9139DB5761CE}"/>
                </a:ext>
              </a:extLst>
            </p:cNvPr>
            <p:cNvSpPr/>
            <p:nvPr/>
          </p:nvSpPr>
          <p:spPr>
            <a:xfrm>
              <a:off x="0" y="545372"/>
              <a:ext cx="12192000" cy="36000"/>
            </a:xfrm>
            <a:prstGeom prst="rect">
              <a:avLst/>
            </a:prstGeom>
            <a:solidFill>
              <a:srgbClr val="544741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874DD0B3-5E5D-4970-9A71-D723C971EF65}"/>
                </a:ext>
              </a:extLst>
            </p:cNvPr>
            <p:cNvSpPr/>
            <p:nvPr/>
          </p:nvSpPr>
          <p:spPr>
            <a:xfrm>
              <a:off x="0" y="136452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="" xmlns:a16="http://schemas.microsoft.com/office/drawing/2014/main" id="{02E2602C-CFF2-473A-B8E3-02746DA19811}"/>
                </a:ext>
              </a:extLst>
            </p:cNvPr>
            <p:cNvSpPr/>
            <p:nvPr/>
          </p:nvSpPr>
          <p:spPr>
            <a:xfrm>
              <a:off x="0" y="627946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9D9E8BB5-077C-471C-B7F1-7B2F4892EBCB}"/>
                </a:ext>
              </a:extLst>
            </p:cNvPr>
            <p:cNvSpPr/>
            <p:nvPr/>
          </p:nvSpPr>
          <p:spPr>
            <a:xfrm>
              <a:off x="0" y="3002840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="" xmlns:a16="http://schemas.microsoft.com/office/drawing/2014/main" id="{8B3227CD-8468-4631-B5C0-B927AC8ED164}"/>
                </a:ext>
              </a:extLst>
            </p:cNvPr>
            <p:cNvSpPr/>
            <p:nvPr/>
          </p:nvSpPr>
          <p:spPr>
            <a:xfrm>
              <a:off x="0" y="3821996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C9AD8160-6E48-42FA-96B3-2A4A99E0C301}"/>
                </a:ext>
              </a:extLst>
            </p:cNvPr>
            <p:cNvSpPr/>
            <p:nvPr/>
          </p:nvSpPr>
          <p:spPr>
            <a:xfrm>
              <a:off x="0" y="4641152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7C094850-0214-4F13-836F-375DC3E9FCCA}"/>
                </a:ext>
              </a:extLst>
            </p:cNvPr>
            <p:cNvSpPr/>
            <p:nvPr/>
          </p:nvSpPr>
          <p:spPr>
            <a:xfrm>
              <a:off x="0" y="5460308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17C05AAF-9F26-45EA-9543-6804E5D964EE}"/>
                </a:ext>
              </a:extLst>
            </p:cNvPr>
            <p:cNvSpPr/>
            <p:nvPr/>
          </p:nvSpPr>
          <p:spPr>
            <a:xfrm>
              <a:off x="0" y="2183684"/>
              <a:ext cx="12192000" cy="36000"/>
            </a:xfrm>
            <a:prstGeom prst="rect">
              <a:avLst/>
            </a:prstGeom>
            <a:solidFill>
              <a:srgbClr val="5447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336920" y="-15027"/>
            <a:ext cx="5518159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400" b="1" i="1" kern="0" dirty="0" smtClean="0">
                <a:solidFill>
                  <a:prstClr val="white"/>
                </a:solidFill>
              </a:rPr>
              <a:t>Team Elysium – </a:t>
            </a:r>
            <a:r>
              <a:rPr lang="ko-KR" altLang="en-US" sz="2400" b="1" i="1" kern="0" dirty="0" smtClean="0">
                <a:solidFill>
                  <a:prstClr val="white"/>
                </a:solidFill>
              </a:rPr>
              <a:t>최동규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="" xmlns:a16="http://schemas.microsoft.com/office/drawing/2014/main" id="{88CBB65F-6D52-4E80-948C-64F0D94879B0}"/>
              </a:ext>
            </a:extLst>
          </p:cNvPr>
          <p:cNvGrpSpPr/>
          <p:nvPr/>
        </p:nvGrpSpPr>
        <p:grpSpPr>
          <a:xfrm>
            <a:off x="534492" y="473296"/>
            <a:ext cx="11123015" cy="6054181"/>
            <a:chOff x="534492" y="473296"/>
            <a:chExt cx="11123015" cy="6054181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="" xmlns:a16="http://schemas.microsoft.com/office/drawing/2014/main" id="{13A5CB72-600E-41F2-8E83-8C5507A0EC45}"/>
                </a:ext>
              </a:extLst>
            </p:cNvPr>
            <p:cNvSpPr/>
            <p:nvPr/>
          </p:nvSpPr>
          <p:spPr>
            <a:xfrm>
              <a:off x="656696" y="1011503"/>
              <a:ext cx="10879122" cy="5375122"/>
            </a:xfrm>
            <a:prstGeom prst="roundRect">
              <a:avLst>
                <a:gd name="adj" fmla="val 5458"/>
              </a:avLst>
            </a:prstGeom>
            <a:solidFill>
              <a:schemeClr val="bg1"/>
            </a:solidFill>
            <a:ln w="111125">
              <a:noFill/>
            </a:ln>
            <a:effectLst>
              <a:outerShdw dist="266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   </a:t>
              </a:r>
            </a:p>
            <a:p>
              <a:pPr algn="ctr"/>
              <a:endParaRPr lang="en-US" altLang="ko-KR" sz="4000" dirty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1. </a:t>
              </a:r>
              <a:r>
                <a:rPr lang="ko-KR" altLang="en-US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구현한 기능 </a:t>
              </a:r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2. </a:t>
              </a:r>
              <a:r>
                <a:rPr lang="ko-KR" altLang="en-US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구현 방법</a:t>
              </a:r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endParaRPr lang="en-US" altLang="ko-KR" sz="4000" dirty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3. </a:t>
              </a:r>
              <a:r>
                <a:rPr lang="ko-KR" altLang="en-US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구현한 </a:t>
              </a:r>
              <a:r>
                <a:rPr lang="ko-KR" altLang="en-US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기능 간략히</a:t>
              </a:r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4. </a:t>
              </a:r>
              <a:r>
                <a:rPr lang="ko-KR" altLang="en-US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시연 영상</a:t>
              </a:r>
              <a:endParaRPr lang="en-US" altLang="ko-KR" sz="4000" dirty="0" smtClean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  <a:p>
              <a:pPr algn="ctr"/>
              <a:r>
                <a:rPr lang="en-US" altLang="ko-KR" sz="4000" dirty="0" smtClean="0">
                  <a:solidFill>
                    <a:schemeClr val="tx1"/>
                  </a:solidFill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  </a:t>
              </a:r>
              <a:endParaRPr lang="ko-KR" altLang="en-US" sz="4000" dirty="0">
                <a:solidFill>
                  <a:schemeClr val="tx1"/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="" xmlns:a16="http://schemas.microsoft.com/office/drawing/2014/main" id="{6F6E4EFD-7FD0-4B2C-B76F-2D5938E9F874}"/>
                </a:ext>
              </a:extLst>
            </p:cNvPr>
            <p:cNvSpPr/>
            <p:nvPr/>
          </p:nvSpPr>
          <p:spPr>
            <a:xfrm>
              <a:off x="656696" y="1011504"/>
              <a:ext cx="10879122" cy="5375122"/>
            </a:xfrm>
            <a:prstGeom prst="roundRect">
              <a:avLst>
                <a:gd name="adj" fmla="val 5458"/>
              </a:avLst>
            </a:prstGeom>
            <a:noFill/>
            <a:ln w="206375">
              <a:solidFill>
                <a:schemeClr val="bg1">
                  <a:lumMod val="8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="" xmlns:a16="http://schemas.microsoft.com/office/drawing/2014/main" id="{E38444D9-12BC-4EB4-BF59-D9A63D99723C}"/>
                </a:ext>
              </a:extLst>
            </p:cNvPr>
            <p:cNvSpPr/>
            <p:nvPr/>
          </p:nvSpPr>
          <p:spPr>
            <a:xfrm>
              <a:off x="535007" y="5816542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="" xmlns:a16="http://schemas.microsoft.com/office/drawing/2014/main" id="{F40E075B-B1AE-4B60-A2AB-EC2ACADCE467}"/>
                </a:ext>
              </a:extLst>
            </p:cNvPr>
            <p:cNvSpPr/>
            <p:nvPr/>
          </p:nvSpPr>
          <p:spPr>
            <a:xfrm rot="5400000">
              <a:off x="535006" y="885696"/>
              <a:ext cx="702381" cy="703409"/>
            </a:xfrm>
            <a:custGeom>
              <a:avLst/>
              <a:gdLst>
                <a:gd name="connsiteX0" fmla="*/ 0 w 602165"/>
                <a:gd name="connsiteY0" fmla="*/ 0 h 603046"/>
                <a:gd name="connsiteX1" fmla="*/ 206878 w 602165"/>
                <a:gd name="connsiteY1" fmla="*/ 0 h 603046"/>
                <a:gd name="connsiteX2" fmla="*/ 206878 w 602165"/>
                <a:gd name="connsiteY2" fmla="*/ 1846 h 603046"/>
                <a:gd name="connsiteX3" fmla="*/ 210818 w 602165"/>
                <a:gd name="connsiteY3" fmla="*/ 1846 h 603046"/>
                <a:gd name="connsiteX4" fmla="*/ 210818 w 602165"/>
                <a:gd name="connsiteY4" fmla="*/ 223636 h 603046"/>
                <a:gd name="connsiteX5" fmla="*/ 372932 w 602165"/>
                <a:gd name="connsiteY5" fmla="*/ 385750 h 603046"/>
                <a:gd name="connsiteX6" fmla="*/ 602165 w 602165"/>
                <a:gd name="connsiteY6" fmla="*/ 385750 h 603046"/>
                <a:gd name="connsiteX7" fmla="*/ 602165 w 602165"/>
                <a:gd name="connsiteY7" fmla="*/ 392112 h 603046"/>
                <a:gd name="connsiteX8" fmla="*/ 602165 w 602165"/>
                <a:gd name="connsiteY8" fmla="*/ 440932 h 603046"/>
                <a:gd name="connsiteX9" fmla="*/ 602165 w 602165"/>
                <a:gd name="connsiteY9" fmla="*/ 603046 h 603046"/>
                <a:gd name="connsiteX10" fmla="*/ 440051 w 602165"/>
                <a:gd name="connsiteY10" fmla="*/ 603046 h 603046"/>
                <a:gd name="connsiteX11" fmla="*/ 395287 w 602165"/>
                <a:gd name="connsiteY11" fmla="*/ 603046 h 603046"/>
                <a:gd name="connsiteX12" fmla="*/ 162114 w 602165"/>
                <a:gd name="connsiteY12" fmla="*/ 603046 h 603046"/>
                <a:gd name="connsiteX13" fmla="*/ 0 w 602165"/>
                <a:gd name="connsiteY13" fmla="*/ 440932 h 603046"/>
                <a:gd name="connsiteX14" fmla="*/ 0 w 602165"/>
                <a:gd name="connsiteY14" fmla="*/ 228600 h 603046"/>
                <a:gd name="connsiteX15" fmla="*/ 0 w 602165"/>
                <a:gd name="connsiteY15" fmla="*/ 163960 h 60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2165" h="603046">
                  <a:moveTo>
                    <a:pt x="0" y="0"/>
                  </a:moveTo>
                  <a:lnTo>
                    <a:pt x="206878" y="0"/>
                  </a:lnTo>
                  <a:lnTo>
                    <a:pt x="206878" y="1846"/>
                  </a:lnTo>
                  <a:lnTo>
                    <a:pt x="210818" y="1846"/>
                  </a:lnTo>
                  <a:lnTo>
                    <a:pt x="210818" y="223636"/>
                  </a:lnTo>
                  <a:cubicBezTo>
                    <a:pt x="210818" y="313169"/>
                    <a:pt x="283399" y="385750"/>
                    <a:pt x="372932" y="385750"/>
                  </a:cubicBezTo>
                  <a:lnTo>
                    <a:pt x="602165" y="385750"/>
                  </a:lnTo>
                  <a:lnTo>
                    <a:pt x="602165" y="392112"/>
                  </a:lnTo>
                  <a:lnTo>
                    <a:pt x="602165" y="440932"/>
                  </a:lnTo>
                  <a:lnTo>
                    <a:pt x="602165" y="603046"/>
                  </a:lnTo>
                  <a:lnTo>
                    <a:pt x="440051" y="603046"/>
                  </a:lnTo>
                  <a:lnTo>
                    <a:pt x="395287" y="603046"/>
                  </a:lnTo>
                  <a:lnTo>
                    <a:pt x="162114" y="603046"/>
                  </a:lnTo>
                  <a:cubicBezTo>
                    <a:pt x="72581" y="603046"/>
                    <a:pt x="0" y="530465"/>
                    <a:pt x="0" y="440932"/>
                  </a:cubicBezTo>
                  <a:lnTo>
                    <a:pt x="0" y="228600"/>
                  </a:lnTo>
                  <a:lnTo>
                    <a:pt x="0" y="1639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="" xmlns:a16="http://schemas.microsoft.com/office/drawing/2014/main" id="{83120C24-DC71-4658-91F5-63581E85B59F}"/>
                </a:ext>
              </a:extLst>
            </p:cNvPr>
            <p:cNvGrpSpPr/>
            <p:nvPr/>
          </p:nvGrpSpPr>
          <p:grpSpPr>
            <a:xfrm flipH="1">
              <a:off x="10954098" y="893735"/>
              <a:ext cx="703409" cy="5633742"/>
              <a:chOff x="8357245" y="1042941"/>
              <a:chExt cx="603046" cy="4829915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="" xmlns:a16="http://schemas.microsoft.com/office/drawing/2014/main" id="{3AA13228-13E4-4301-A70B-D917073B7FB3}"/>
                  </a:ext>
                </a:extLst>
              </p:cNvPr>
              <p:cNvSpPr/>
              <p:nvPr/>
            </p:nvSpPr>
            <p:spPr>
              <a:xfrm>
                <a:off x="8357686" y="5269810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="" xmlns:a16="http://schemas.microsoft.com/office/drawing/2014/main" id="{07B49430-3D91-4432-AE68-7ED6FE4E12DA}"/>
                  </a:ext>
                </a:extLst>
              </p:cNvPr>
              <p:cNvSpPr/>
              <p:nvPr/>
            </p:nvSpPr>
            <p:spPr>
              <a:xfrm rot="5400000">
                <a:off x="8357685" y="1042501"/>
                <a:ext cx="602165" cy="603046"/>
              </a:xfrm>
              <a:custGeom>
                <a:avLst/>
                <a:gdLst>
                  <a:gd name="connsiteX0" fmla="*/ 0 w 602165"/>
                  <a:gd name="connsiteY0" fmla="*/ 0 h 603046"/>
                  <a:gd name="connsiteX1" fmla="*/ 206878 w 602165"/>
                  <a:gd name="connsiteY1" fmla="*/ 0 h 603046"/>
                  <a:gd name="connsiteX2" fmla="*/ 206878 w 602165"/>
                  <a:gd name="connsiteY2" fmla="*/ 1846 h 603046"/>
                  <a:gd name="connsiteX3" fmla="*/ 210818 w 602165"/>
                  <a:gd name="connsiteY3" fmla="*/ 1846 h 603046"/>
                  <a:gd name="connsiteX4" fmla="*/ 210818 w 602165"/>
                  <a:gd name="connsiteY4" fmla="*/ 223636 h 603046"/>
                  <a:gd name="connsiteX5" fmla="*/ 372932 w 602165"/>
                  <a:gd name="connsiteY5" fmla="*/ 385750 h 603046"/>
                  <a:gd name="connsiteX6" fmla="*/ 602165 w 602165"/>
                  <a:gd name="connsiteY6" fmla="*/ 385750 h 603046"/>
                  <a:gd name="connsiteX7" fmla="*/ 602165 w 602165"/>
                  <a:gd name="connsiteY7" fmla="*/ 392112 h 603046"/>
                  <a:gd name="connsiteX8" fmla="*/ 602165 w 602165"/>
                  <a:gd name="connsiteY8" fmla="*/ 440932 h 603046"/>
                  <a:gd name="connsiteX9" fmla="*/ 602165 w 602165"/>
                  <a:gd name="connsiteY9" fmla="*/ 603046 h 603046"/>
                  <a:gd name="connsiteX10" fmla="*/ 440051 w 602165"/>
                  <a:gd name="connsiteY10" fmla="*/ 603046 h 603046"/>
                  <a:gd name="connsiteX11" fmla="*/ 395287 w 602165"/>
                  <a:gd name="connsiteY11" fmla="*/ 603046 h 603046"/>
                  <a:gd name="connsiteX12" fmla="*/ 162114 w 602165"/>
                  <a:gd name="connsiteY12" fmla="*/ 603046 h 603046"/>
                  <a:gd name="connsiteX13" fmla="*/ 0 w 602165"/>
                  <a:gd name="connsiteY13" fmla="*/ 440932 h 603046"/>
                  <a:gd name="connsiteX14" fmla="*/ 0 w 602165"/>
                  <a:gd name="connsiteY14" fmla="*/ 228600 h 603046"/>
                  <a:gd name="connsiteX15" fmla="*/ 0 w 602165"/>
                  <a:gd name="connsiteY15" fmla="*/ 163960 h 603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02165" h="603046">
                    <a:moveTo>
                      <a:pt x="0" y="0"/>
                    </a:moveTo>
                    <a:lnTo>
                      <a:pt x="206878" y="0"/>
                    </a:lnTo>
                    <a:lnTo>
                      <a:pt x="206878" y="1846"/>
                    </a:lnTo>
                    <a:lnTo>
                      <a:pt x="210818" y="1846"/>
                    </a:lnTo>
                    <a:lnTo>
                      <a:pt x="210818" y="223636"/>
                    </a:lnTo>
                    <a:cubicBezTo>
                      <a:pt x="210818" y="313169"/>
                      <a:pt x="283399" y="385750"/>
                      <a:pt x="372932" y="385750"/>
                    </a:cubicBezTo>
                    <a:lnTo>
                      <a:pt x="602165" y="385750"/>
                    </a:lnTo>
                    <a:lnTo>
                      <a:pt x="602165" y="392112"/>
                    </a:lnTo>
                    <a:lnTo>
                      <a:pt x="602165" y="440932"/>
                    </a:lnTo>
                    <a:lnTo>
                      <a:pt x="602165" y="603046"/>
                    </a:lnTo>
                    <a:lnTo>
                      <a:pt x="440051" y="603046"/>
                    </a:lnTo>
                    <a:lnTo>
                      <a:pt x="395287" y="603046"/>
                    </a:lnTo>
                    <a:lnTo>
                      <a:pt x="162114" y="603046"/>
                    </a:lnTo>
                    <a:cubicBezTo>
                      <a:pt x="72581" y="603046"/>
                      <a:pt x="0" y="530465"/>
                      <a:pt x="0" y="440932"/>
                    </a:cubicBezTo>
                    <a:lnTo>
                      <a:pt x="0" y="228600"/>
                    </a:lnTo>
                    <a:lnTo>
                      <a:pt x="0" y="1639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="" xmlns:a16="http://schemas.microsoft.com/office/drawing/2014/main" id="{169782C1-DB7F-4FDB-9C84-57976138F1FC}"/>
                </a:ext>
              </a:extLst>
            </p:cNvPr>
            <p:cNvGrpSpPr/>
            <p:nvPr/>
          </p:nvGrpSpPr>
          <p:grpSpPr>
            <a:xfrm>
              <a:off x="1650921" y="481341"/>
              <a:ext cx="242943" cy="435946"/>
              <a:chOff x="1711426" y="457789"/>
              <a:chExt cx="242943" cy="435946"/>
            </a:xfrm>
          </p:grpSpPr>
          <p:sp>
            <p:nvSpPr>
              <p:cNvPr id="17" name="사각형: 둥근 위쪽 모서리 16">
                <a:extLst>
                  <a:ext uri="{FF2B5EF4-FFF2-40B4-BE49-F238E27FC236}">
                    <a16:creationId xmlns="" xmlns:a16="http://schemas.microsoft.com/office/drawing/2014/main" id="{25756C2C-C811-4563-A163-F03DF74C9CA7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="" xmlns:a16="http://schemas.microsoft.com/office/drawing/2014/main" id="{BAB8489B-2A95-45DC-BC2A-A2B907C3C04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별: 꼭짓점 4개 42">
                <a:extLst>
                  <a:ext uri="{FF2B5EF4-FFF2-40B4-BE49-F238E27FC236}">
                    <a16:creationId xmlns="" xmlns:a16="http://schemas.microsoft.com/office/drawing/2014/main" id="{EFEE73D6-4957-4B6E-AD52-2F192F1B8257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="" xmlns:a16="http://schemas.microsoft.com/office/drawing/2014/main" id="{85CADC16-46A5-46AC-9A3C-162E7A096D6A}"/>
                </a:ext>
              </a:extLst>
            </p:cNvPr>
            <p:cNvGrpSpPr/>
            <p:nvPr/>
          </p:nvGrpSpPr>
          <p:grpSpPr>
            <a:xfrm>
              <a:off x="10425812" y="473296"/>
              <a:ext cx="242943" cy="435946"/>
              <a:chOff x="1711426" y="457789"/>
              <a:chExt cx="242943" cy="435946"/>
            </a:xfrm>
          </p:grpSpPr>
          <p:sp>
            <p:nvSpPr>
              <p:cNvPr id="46" name="사각형: 둥근 위쪽 모서리 45">
                <a:extLst>
                  <a:ext uri="{FF2B5EF4-FFF2-40B4-BE49-F238E27FC236}">
                    <a16:creationId xmlns="" xmlns:a16="http://schemas.microsoft.com/office/drawing/2014/main" id="{F2E851FD-0149-40C4-B957-C9F69C40345E}"/>
                  </a:ext>
                </a:extLst>
              </p:cNvPr>
              <p:cNvSpPr/>
              <p:nvPr/>
            </p:nvSpPr>
            <p:spPr>
              <a:xfrm>
                <a:off x="1711426" y="457789"/>
                <a:ext cx="242943" cy="43594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F37AAD65-2B99-47D1-9708-38AA2D8A31DA}"/>
                  </a:ext>
                </a:extLst>
              </p:cNvPr>
              <p:cNvSpPr/>
              <p:nvPr/>
            </p:nvSpPr>
            <p:spPr>
              <a:xfrm>
                <a:off x="1748915" y="507796"/>
                <a:ext cx="167965" cy="16796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별: 꼭짓점 4개 47">
                <a:extLst>
                  <a:ext uri="{FF2B5EF4-FFF2-40B4-BE49-F238E27FC236}">
                    <a16:creationId xmlns="" xmlns:a16="http://schemas.microsoft.com/office/drawing/2014/main" id="{9A8231E6-8DA8-4AD9-BBF6-0BCE3E4A11A5}"/>
                  </a:ext>
                </a:extLst>
              </p:cNvPr>
              <p:cNvSpPr/>
              <p:nvPr/>
            </p:nvSpPr>
            <p:spPr>
              <a:xfrm>
                <a:off x="1778897" y="537778"/>
                <a:ext cx="108000" cy="108000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336918" y="938663"/>
            <a:ext cx="55181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kern="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목차</a:t>
            </a:r>
            <a:endParaRPr lang="en-US" altLang="ko-KR" sz="3200" b="1" kern="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835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1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구현한 기능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39711" y="49514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704" y="579132"/>
            <a:ext cx="7729219" cy="6161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445672" y="4493474"/>
            <a:ext cx="1138091" cy="163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5456269" y="3969292"/>
            <a:ext cx="1138091" cy="163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형 설명선 6"/>
          <p:cNvSpPr/>
          <p:nvPr/>
        </p:nvSpPr>
        <p:spPr>
          <a:xfrm rot="1013602">
            <a:off x="5552767" y="2587105"/>
            <a:ext cx="2909539" cy="1516342"/>
          </a:xfrm>
          <a:prstGeom prst="wedgeEllipseCallout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조회를 누르면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실시간 </a:t>
            </a:r>
            <a:r>
              <a:rPr lang="ko-KR" altLang="en-US" dirty="0" smtClean="0"/>
              <a:t>의류 </a:t>
            </a:r>
            <a:r>
              <a:rPr lang="ko-KR" altLang="en-US" dirty="0" err="1" smtClean="0"/>
              <a:t>검색어와</a:t>
            </a:r>
            <a:r>
              <a:rPr lang="ko-KR" altLang="en-US" dirty="0" smtClean="0"/>
              <a:t> 온도를 </a:t>
            </a:r>
            <a:r>
              <a:rPr lang="ko-KR" altLang="en-US" dirty="0" smtClean="0"/>
              <a:t>받아옵니다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4" name="타원형 설명선 43"/>
          <p:cNvSpPr/>
          <p:nvPr/>
        </p:nvSpPr>
        <p:spPr>
          <a:xfrm rot="19783793" flipH="1">
            <a:off x="2992581" y="2737471"/>
            <a:ext cx="2992583" cy="1862051"/>
          </a:xfrm>
          <a:prstGeom prst="wedgeEllipseCallout">
            <a:avLst/>
          </a:prstGeom>
          <a:solidFill>
            <a:schemeClr val="accent2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 버튼을 누르면 상관관계 </a:t>
            </a:r>
            <a:r>
              <a:rPr lang="ko-KR" altLang="en-US" dirty="0" err="1" smtClean="0"/>
              <a:t>그래프를나타내주고</a:t>
            </a:r>
            <a:r>
              <a:rPr lang="ko-KR" altLang="en-US" dirty="0"/>
              <a:t> </a:t>
            </a:r>
            <a:r>
              <a:rPr lang="ko-KR" altLang="en-US" dirty="0" smtClean="0"/>
              <a:t>데이터를 분석합니다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sp>
        <p:nvSpPr>
          <p:cNvPr id="40" name="타원형 설명선 39"/>
          <p:cNvSpPr/>
          <p:nvPr/>
        </p:nvSpPr>
        <p:spPr>
          <a:xfrm rot="1013602" flipH="1">
            <a:off x="356900" y="2265149"/>
            <a:ext cx="3356649" cy="1516342"/>
          </a:xfrm>
          <a:prstGeom prst="wedgeEllipseCallout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원하는 키워드를 입력합니다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1803191" y="4125274"/>
            <a:ext cx="1138091" cy="163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72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1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구현한 기능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조회를 </a:t>
            </a:r>
            <a:r>
              <a:rPr lang="ko-KR" altLang="en-US" sz="2800" dirty="0" err="1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누를시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39711" y="49514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2858703" y="5877770"/>
            <a:ext cx="5970655" cy="6068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조회 버튼을 누른 모습입니다</a:t>
            </a:r>
            <a:r>
              <a:rPr lang="en-US" altLang="ko-KR" dirty="0" smtClean="0"/>
              <a:t>. </a:t>
            </a:r>
          </a:p>
          <a:p>
            <a:pPr algn="ctr"/>
            <a:r>
              <a:rPr lang="ko-KR" altLang="en-US" dirty="0" smtClean="0"/>
              <a:t>조회버튼을 누르면 웹에서 데이터를 받아옵니다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412" y="1171779"/>
            <a:ext cx="5717934" cy="4500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299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1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구현한 기능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분석을 </a:t>
            </a:r>
            <a:r>
              <a:rPr lang="ko-KR" altLang="en-US" sz="2800" dirty="0" err="1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누를시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(1)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39711" y="49514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937261" y="5234940"/>
            <a:ext cx="10383620" cy="1249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상관관계 분석 버튼을 누른 모습입니다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데이터 분석 그래프가 나옵니다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988" y="1143615"/>
            <a:ext cx="4587976" cy="399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1171779"/>
            <a:ext cx="4350709" cy="37856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167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1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구현한 기능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분석을 </a:t>
            </a:r>
            <a:r>
              <a:rPr lang="ko-KR" altLang="en-US" sz="2800" dirty="0" err="1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누를시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(2)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39711" y="495142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937261" y="5234940"/>
            <a:ext cx="10383620" cy="1249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오늘의 날짜와 온도를 판단하여 아이템을 추천합니다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437" y="2018030"/>
            <a:ext cx="8166100" cy="278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836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데이터 받아오기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8825" y="468663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430779" y="5559405"/>
            <a:ext cx="6896099" cy="7194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의류 </a:t>
            </a:r>
            <a:r>
              <a:rPr lang="ko-KR" altLang="en-US" sz="1400" dirty="0" err="1" smtClean="0"/>
              <a:t>인기검색어를</a:t>
            </a:r>
            <a:r>
              <a:rPr lang="ko-KR" altLang="en-US" sz="1400" dirty="0" smtClean="0"/>
              <a:t> 받아온 방법입니다</a:t>
            </a:r>
            <a:r>
              <a:rPr lang="en-US" altLang="ko-KR" sz="1400" dirty="0" smtClean="0"/>
              <a:t>..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크롬 개발자도구로 </a:t>
            </a:r>
            <a:r>
              <a:rPr lang="en-US" altLang="ko-KR" sz="1400" dirty="0" smtClean="0"/>
              <a:t>html</a:t>
            </a:r>
            <a:r>
              <a:rPr lang="ko-KR" altLang="en-US" sz="1400" dirty="0" smtClean="0"/>
              <a:t>를 분석하여 위치를 얻어냅니다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" y="1119188"/>
            <a:ext cx="5570909" cy="2487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709" y="1359008"/>
            <a:ext cx="44577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88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데이터 받아오기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8825" y="468663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430779" y="5559405"/>
            <a:ext cx="6896099" cy="7194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검색 비율 </a:t>
            </a:r>
            <a:r>
              <a:rPr lang="ko-KR" altLang="en-US" sz="1400" dirty="0" smtClean="0"/>
              <a:t>데이터를 받아온 </a:t>
            </a:r>
            <a:r>
              <a:rPr lang="ko-KR" altLang="en-US" sz="1400" dirty="0"/>
              <a:t>방법입니다</a:t>
            </a:r>
            <a:r>
              <a:rPr lang="en-US" altLang="ko-KR" sz="1400" dirty="0"/>
              <a:t>.</a:t>
            </a:r>
          </a:p>
          <a:p>
            <a:pPr algn="ctr"/>
            <a:r>
              <a:rPr lang="ko-KR" altLang="en-US" sz="1400" dirty="0" err="1" smtClean="0"/>
              <a:t>네이버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API</a:t>
            </a:r>
            <a:r>
              <a:rPr lang="ko-KR" altLang="en-US" sz="1400" dirty="0" smtClean="0"/>
              <a:t>를 이용하였습니다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318" y="1713622"/>
            <a:ext cx="9448800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318" y="2981325"/>
            <a:ext cx="8808297" cy="2337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489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1A6C5CF3-B4FF-43B4-869B-EAEB3361E4E5}"/>
              </a:ext>
            </a:extLst>
          </p:cNvPr>
          <p:cNvSpPr/>
          <p:nvPr/>
        </p:nvSpPr>
        <p:spPr>
          <a:xfrm>
            <a:off x="3255639" y="133548"/>
            <a:ext cx="55181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2. 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구현 방법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(</a:t>
            </a:r>
            <a:r>
              <a:rPr lang="ko-KR" altLang="en-US" sz="2800" dirty="0" err="1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데이터셋</a:t>
            </a:r>
            <a:r>
              <a:rPr lang="ko-KR" altLang="en-US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 </a:t>
            </a:r>
            <a:r>
              <a:rPr lang="en-US" altLang="ko-KR" sz="28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) </a:t>
            </a:r>
            <a:endParaRPr lang="en-US" altLang="ko-KR" sz="28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8825" y="468663"/>
            <a:ext cx="11491785" cy="6178086"/>
            <a:chOff x="345988" y="445135"/>
            <a:chExt cx="11491785" cy="6178086"/>
          </a:xfrm>
        </p:grpSpPr>
        <p:sp>
          <p:nvSpPr>
            <p:cNvPr id="26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593771" y="449136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631260" y="499143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661242" y="529125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사각형: 둥근 위쪽 모서리 16">
              <a:extLst>
                <a:ext uri="{FF2B5EF4-FFF2-40B4-BE49-F238E27FC236}">
                  <a16:creationId xmlns="" xmlns:a16="http://schemas.microsoft.com/office/drawing/2014/main" id="{25756C2C-C811-4563-A163-F03DF74C9CA7}"/>
                </a:ext>
              </a:extLst>
            </p:cNvPr>
            <p:cNvSpPr/>
            <p:nvPr/>
          </p:nvSpPr>
          <p:spPr>
            <a:xfrm>
              <a:off x="10402068" y="445135"/>
              <a:ext cx="242943" cy="43594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BAB8489B-2A95-45DC-BC2A-A2B907C3C04A}"/>
                </a:ext>
              </a:extLst>
            </p:cNvPr>
            <p:cNvSpPr/>
            <p:nvPr/>
          </p:nvSpPr>
          <p:spPr>
            <a:xfrm>
              <a:off x="10439557" y="495142"/>
              <a:ext cx="167965" cy="167965"/>
            </a:xfrm>
            <a:prstGeom prst="ellipse">
              <a:avLst/>
            </a:prstGeom>
            <a:solidFill>
              <a:srgbClr val="B6CB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별: 꼭짓점 4개 42">
              <a:extLst>
                <a:ext uri="{FF2B5EF4-FFF2-40B4-BE49-F238E27FC236}">
                  <a16:creationId xmlns="" xmlns:a16="http://schemas.microsoft.com/office/drawing/2014/main" id="{EFEE73D6-4957-4B6E-AD52-2F192F1B8257}"/>
                </a:ext>
              </a:extLst>
            </p:cNvPr>
            <p:cNvSpPr/>
            <p:nvPr/>
          </p:nvSpPr>
          <p:spPr>
            <a:xfrm>
              <a:off x="10469539" y="525124"/>
              <a:ext cx="108000" cy="108000"/>
            </a:xfrm>
            <a:prstGeom prst="star4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96788" y="988251"/>
              <a:ext cx="11388812" cy="55587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d</a:t>
              </a:r>
              <a:endParaRPr lang="ko-KR" altLang="en-US" dirty="0"/>
            </a:p>
          </p:txBody>
        </p:sp>
        <p:sp>
          <p:nvSpPr>
            <p:cNvPr id="33" name="자유형 32"/>
            <p:cNvSpPr/>
            <p:nvPr/>
          </p:nvSpPr>
          <p:spPr>
            <a:xfrm>
              <a:off x="345989" y="881449"/>
              <a:ext cx="11491784" cy="5741772"/>
            </a:xfrm>
            <a:custGeom>
              <a:avLst/>
              <a:gdLst>
                <a:gd name="connsiteX0" fmla="*/ 215869 w 11491784"/>
                <a:gd name="connsiteY0" fmla="*/ 154871 h 5741772"/>
                <a:gd name="connsiteX1" fmla="*/ 141691 w 11491784"/>
                <a:gd name="connsiteY1" fmla="*/ 229049 h 5741772"/>
                <a:gd name="connsiteX2" fmla="*/ 141691 w 11491784"/>
                <a:gd name="connsiteY2" fmla="*/ 5518992 h 5741772"/>
                <a:gd name="connsiteX3" fmla="*/ 215869 w 11491784"/>
                <a:gd name="connsiteY3" fmla="*/ 5593170 h 5741772"/>
                <a:gd name="connsiteX4" fmla="*/ 11257483 w 11491784"/>
                <a:gd name="connsiteY4" fmla="*/ 5593170 h 5741772"/>
                <a:gd name="connsiteX5" fmla="*/ 11331661 w 11491784"/>
                <a:gd name="connsiteY5" fmla="*/ 5518992 h 5741772"/>
                <a:gd name="connsiteX6" fmla="*/ 11331661 w 11491784"/>
                <a:gd name="connsiteY6" fmla="*/ 229049 h 5741772"/>
                <a:gd name="connsiteX7" fmla="*/ 11257483 w 11491784"/>
                <a:gd name="connsiteY7" fmla="*/ 154871 h 5741772"/>
                <a:gd name="connsiteX8" fmla="*/ 78318 w 11491784"/>
                <a:gd name="connsiteY8" fmla="*/ 0 h 5741772"/>
                <a:gd name="connsiteX9" fmla="*/ 11413466 w 11491784"/>
                <a:gd name="connsiteY9" fmla="*/ 0 h 5741772"/>
                <a:gd name="connsiteX10" fmla="*/ 11491784 w 11491784"/>
                <a:gd name="connsiteY10" fmla="*/ 78318 h 5741772"/>
                <a:gd name="connsiteX11" fmla="*/ 11491784 w 11491784"/>
                <a:gd name="connsiteY11" fmla="*/ 5663454 h 5741772"/>
                <a:gd name="connsiteX12" fmla="*/ 11413466 w 11491784"/>
                <a:gd name="connsiteY12" fmla="*/ 5741772 h 5741772"/>
                <a:gd name="connsiteX13" fmla="*/ 78318 w 11491784"/>
                <a:gd name="connsiteY13" fmla="*/ 5741772 h 5741772"/>
                <a:gd name="connsiteX14" fmla="*/ 0 w 11491784"/>
                <a:gd name="connsiteY14" fmla="*/ 5663454 h 5741772"/>
                <a:gd name="connsiteX15" fmla="*/ 0 w 11491784"/>
                <a:gd name="connsiteY15" fmla="*/ 78318 h 5741772"/>
                <a:gd name="connsiteX16" fmla="*/ 78318 w 11491784"/>
                <a:gd name="connsiteY16" fmla="*/ 0 h 57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91784" h="5741772">
                  <a:moveTo>
                    <a:pt x="215869" y="154871"/>
                  </a:moveTo>
                  <a:cubicBezTo>
                    <a:pt x="174902" y="154871"/>
                    <a:pt x="141691" y="188082"/>
                    <a:pt x="141691" y="229049"/>
                  </a:cubicBezTo>
                  <a:lnTo>
                    <a:pt x="141691" y="5518992"/>
                  </a:lnTo>
                  <a:cubicBezTo>
                    <a:pt x="141691" y="5559959"/>
                    <a:pt x="174902" y="5593170"/>
                    <a:pt x="215869" y="5593170"/>
                  </a:cubicBezTo>
                  <a:lnTo>
                    <a:pt x="11257483" y="5593170"/>
                  </a:lnTo>
                  <a:cubicBezTo>
                    <a:pt x="11298450" y="5593170"/>
                    <a:pt x="11331661" y="5559959"/>
                    <a:pt x="11331661" y="5518992"/>
                  </a:cubicBezTo>
                  <a:lnTo>
                    <a:pt x="11331661" y="229049"/>
                  </a:lnTo>
                  <a:cubicBezTo>
                    <a:pt x="11331661" y="188082"/>
                    <a:pt x="11298450" y="154871"/>
                    <a:pt x="11257483" y="154871"/>
                  </a:cubicBezTo>
                  <a:close/>
                  <a:moveTo>
                    <a:pt x="78318" y="0"/>
                  </a:moveTo>
                  <a:lnTo>
                    <a:pt x="11413466" y="0"/>
                  </a:lnTo>
                  <a:cubicBezTo>
                    <a:pt x="11456720" y="0"/>
                    <a:pt x="11491784" y="35064"/>
                    <a:pt x="11491784" y="78318"/>
                  </a:cubicBezTo>
                  <a:lnTo>
                    <a:pt x="11491784" y="5663454"/>
                  </a:lnTo>
                  <a:cubicBezTo>
                    <a:pt x="11491784" y="5706708"/>
                    <a:pt x="11456720" y="5741772"/>
                    <a:pt x="11413466" y="5741772"/>
                  </a:cubicBezTo>
                  <a:lnTo>
                    <a:pt x="78318" y="5741772"/>
                  </a:lnTo>
                  <a:cubicBezTo>
                    <a:pt x="35064" y="5741772"/>
                    <a:pt x="0" y="5706708"/>
                    <a:pt x="0" y="5663454"/>
                  </a:cubicBezTo>
                  <a:lnTo>
                    <a:pt x="0" y="78318"/>
                  </a:lnTo>
                  <a:cubicBezTo>
                    <a:pt x="0" y="35064"/>
                    <a:pt x="35064" y="0"/>
                    <a:pt x="78318" y="0"/>
                  </a:cubicBezTo>
                  <a:close/>
                </a:path>
              </a:pathLst>
            </a:custGeom>
            <a:solidFill>
              <a:srgbClr val="CEE0E4"/>
            </a:solidFill>
            <a:ln>
              <a:solidFill>
                <a:srgbClr val="5447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34598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 34"/>
            <p:cNvSpPr/>
            <p:nvPr/>
          </p:nvSpPr>
          <p:spPr>
            <a:xfrm rot="16200000">
              <a:off x="334311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자유형 35"/>
            <p:cNvSpPr/>
            <p:nvPr/>
          </p:nvSpPr>
          <p:spPr>
            <a:xfrm flipH="1">
              <a:off x="11327158" y="881449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자유형 36"/>
            <p:cNvSpPr/>
            <p:nvPr/>
          </p:nvSpPr>
          <p:spPr>
            <a:xfrm rot="5400000" flipH="1">
              <a:off x="11338835" y="6130896"/>
              <a:ext cx="504001" cy="480647"/>
            </a:xfrm>
            <a:custGeom>
              <a:avLst/>
              <a:gdLst>
                <a:gd name="connsiteX0" fmla="*/ 81531 w 504001"/>
                <a:gd name="connsiteY0" fmla="*/ 0 h 480647"/>
                <a:gd name="connsiteX1" fmla="*/ 422470 w 504001"/>
                <a:gd name="connsiteY1" fmla="*/ 0 h 480647"/>
                <a:gd name="connsiteX2" fmla="*/ 504001 w 504001"/>
                <a:gd name="connsiteY2" fmla="*/ 81531 h 480647"/>
                <a:gd name="connsiteX3" fmla="*/ 504000 w 504001"/>
                <a:gd name="connsiteY3" fmla="*/ 81531 h 480647"/>
                <a:gd name="connsiteX4" fmla="*/ 490076 w 504001"/>
                <a:gd name="connsiteY4" fmla="*/ 127116 h 480647"/>
                <a:gd name="connsiteX5" fmla="*/ 459371 w 504001"/>
                <a:gd name="connsiteY5" fmla="*/ 152400 h 480647"/>
                <a:gd name="connsiteX6" fmla="*/ 225606 w 504001"/>
                <a:gd name="connsiteY6" fmla="*/ 152400 h 480647"/>
                <a:gd name="connsiteX7" fmla="*/ 152401 w 504001"/>
                <a:gd name="connsiteY7" fmla="*/ 225605 h 480647"/>
                <a:gd name="connsiteX8" fmla="*/ 152401 w 504001"/>
                <a:gd name="connsiteY8" fmla="*/ 435975 h 480647"/>
                <a:gd name="connsiteX9" fmla="*/ 138278 w 504001"/>
                <a:gd name="connsiteY9" fmla="*/ 456923 h 480647"/>
                <a:gd name="connsiteX10" fmla="*/ 81002 w 504001"/>
                <a:gd name="connsiteY10" fmla="*/ 480647 h 480647"/>
                <a:gd name="connsiteX11" fmla="*/ 2 w 504001"/>
                <a:gd name="connsiteY11" fmla="*/ 399647 h 480647"/>
                <a:gd name="connsiteX12" fmla="*/ 2 w 504001"/>
                <a:gd name="connsiteY12" fmla="*/ 93647 h 480647"/>
                <a:gd name="connsiteX13" fmla="*/ 1224 w 504001"/>
                <a:gd name="connsiteY13" fmla="*/ 87593 h 480647"/>
                <a:gd name="connsiteX14" fmla="*/ 0 w 504001"/>
                <a:gd name="connsiteY14" fmla="*/ 81531 h 480647"/>
                <a:gd name="connsiteX15" fmla="*/ 6407 w 504001"/>
                <a:gd name="connsiteY15" fmla="*/ 49796 h 480647"/>
                <a:gd name="connsiteX16" fmla="*/ 81531 w 504001"/>
                <a:gd name="connsiteY16" fmla="*/ 0 h 4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001" h="480647">
                  <a:moveTo>
                    <a:pt x="81531" y="0"/>
                  </a:moveTo>
                  <a:lnTo>
                    <a:pt x="422470" y="0"/>
                  </a:lnTo>
                  <a:cubicBezTo>
                    <a:pt x="467498" y="0"/>
                    <a:pt x="504001" y="36503"/>
                    <a:pt x="504001" y="81531"/>
                  </a:cubicBezTo>
                  <a:lnTo>
                    <a:pt x="504000" y="81531"/>
                  </a:lnTo>
                  <a:cubicBezTo>
                    <a:pt x="504000" y="98417"/>
                    <a:pt x="498867" y="114103"/>
                    <a:pt x="490076" y="127116"/>
                  </a:cubicBezTo>
                  <a:lnTo>
                    <a:pt x="459371" y="152400"/>
                  </a:lnTo>
                  <a:lnTo>
                    <a:pt x="225606" y="152400"/>
                  </a:lnTo>
                  <a:cubicBezTo>
                    <a:pt x="185176" y="152400"/>
                    <a:pt x="152401" y="185175"/>
                    <a:pt x="152401" y="225605"/>
                  </a:cubicBezTo>
                  <a:lnTo>
                    <a:pt x="152401" y="435975"/>
                  </a:lnTo>
                  <a:lnTo>
                    <a:pt x="138278" y="456923"/>
                  </a:lnTo>
                  <a:cubicBezTo>
                    <a:pt x="123620" y="471581"/>
                    <a:pt x="103370" y="480647"/>
                    <a:pt x="81002" y="480647"/>
                  </a:cubicBezTo>
                  <a:cubicBezTo>
                    <a:pt x="36267" y="480647"/>
                    <a:pt x="2" y="444382"/>
                    <a:pt x="2" y="399647"/>
                  </a:cubicBezTo>
                  <a:lnTo>
                    <a:pt x="2" y="93647"/>
                  </a:lnTo>
                  <a:lnTo>
                    <a:pt x="1224" y="87593"/>
                  </a:lnTo>
                  <a:lnTo>
                    <a:pt x="0" y="81531"/>
                  </a:lnTo>
                  <a:lnTo>
                    <a:pt x="6407" y="49796"/>
                  </a:lnTo>
                  <a:cubicBezTo>
                    <a:pt x="18784" y="20533"/>
                    <a:pt x="47760" y="0"/>
                    <a:pt x="81531" y="0"/>
                  </a:cubicBezTo>
                  <a:close/>
                </a:path>
              </a:pathLst>
            </a:custGeom>
            <a:solidFill>
              <a:srgbClr val="B6CBC9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500356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 rot="19153853">
              <a:off x="387256" y="960189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11541572" y="943857"/>
              <a:ext cx="195263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모서리가 둥근 직사각형 59"/>
            <p:cNvSpPr/>
            <p:nvPr/>
          </p:nvSpPr>
          <p:spPr>
            <a:xfrm rot="16200000">
              <a:off x="11730838" y="1029338"/>
              <a:ext cx="82821" cy="457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430779" y="5559405"/>
            <a:ext cx="6896099" cy="7194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기상청에서 </a:t>
            </a:r>
            <a:r>
              <a:rPr lang="en-US" altLang="ko-KR" sz="1400" dirty="0" err="1" smtClean="0"/>
              <a:t>csv</a:t>
            </a:r>
            <a:r>
              <a:rPr lang="en-US" altLang="ko-KR" sz="1400" dirty="0" smtClean="0"/>
              <a:t> 1</a:t>
            </a:r>
            <a:r>
              <a:rPr lang="ko-KR" altLang="en-US" sz="1400" dirty="0" smtClean="0"/>
              <a:t>년간 날씨 </a:t>
            </a:r>
            <a:r>
              <a:rPr lang="ko-KR" altLang="en-US" sz="1400" dirty="0" err="1" smtClean="0"/>
              <a:t>데이터셋을</a:t>
            </a:r>
            <a:r>
              <a:rPr lang="ko-KR" altLang="en-US" sz="1400" dirty="0" smtClean="0"/>
              <a:t> 받아왔습니다</a:t>
            </a:r>
            <a:r>
              <a:rPr lang="en-US" altLang="ko-KR" sz="1400" dirty="0" smtClean="0"/>
              <a:t>.(</a:t>
            </a:r>
            <a:r>
              <a:rPr lang="en-US" altLang="ko-KR" sz="1400" dirty="0" smtClean="0">
                <a:hlinkClick r:id="rId2"/>
              </a:rPr>
              <a:t>https</a:t>
            </a:r>
            <a:r>
              <a:rPr lang="en-US" altLang="ko-KR" sz="1400" dirty="0">
                <a:hlinkClick r:id="rId2"/>
              </a:rPr>
              <a:t>://data.kma.go.kr/data/grnd/selectAsosList.do?pgmNo=34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137" y="1805960"/>
            <a:ext cx="6550661" cy="311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436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428</Words>
  <Application>Microsoft Office PowerPoint</Application>
  <PresentationFormat>사용자 지정</PresentationFormat>
  <Paragraphs>90</Paragraphs>
  <Slides>18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19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Windows User</cp:lastModifiedBy>
  <cp:revision>40</cp:revision>
  <dcterms:created xsi:type="dcterms:W3CDTF">2019-06-10T05:33:02Z</dcterms:created>
  <dcterms:modified xsi:type="dcterms:W3CDTF">2019-12-09T14:28:59Z</dcterms:modified>
</cp:coreProperties>
</file>

<file path=docProps/thumbnail.jpeg>
</file>